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3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D1D280-E35D-4D60-AB91-E56B8CEB112C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D4FF7E-06D0-42C4-8881-2328EC4620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Hamming It Up with Hamming 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461</a:t>
            </a:r>
            <a:br>
              <a:rPr lang="en-US" dirty="0" smtClean="0"/>
            </a:br>
            <a:r>
              <a:rPr lang="en-US" dirty="0" smtClean="0"/>
              <a:t>Section Week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552730"/>
            <a:ext cx="3048000" cy="33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810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897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6</a:t>
            </a:r>
            <a:r>
              <a:rPr lang="en-US" sz="2000" dirty="0" smtClean="0">
                <a:solidFill>
                  <a:prstClr val="black"/>
                </a:solidFill>
              </a:rPr>
              <a:t>, 6 = 4 + 2,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4</a:t>
            </a:r>
            <a:r>
              <a:rPr lang="en-US" sz="2000" dirty="0" smtClean="0">
                <a:solidFill>
                  <a:prstClr val="black"/>
                </a:solidFill>
              </a:rPr>
              <a:t> 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9" y="4419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399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16696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6695" y="32120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54913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810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618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7</a:t>
            </a:r>
            <a:r>
              <a:rPr lang="en-US" sz="2000" dirty="0" smtClean="0">
                <a:solidFill>
                  <a:prstClr val="black"/>
                </a:solidFill>
              </a:rPr>
              <a:t>, 7 = 4 + 2 + 1,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4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9" y="4419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399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16696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16695" y="32120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354913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95399" y="321481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16696" y="285646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819399" y="316813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What would we do 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9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9 = 8 + 1,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8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897064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What would we do 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10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10 = 8 + 2,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8</a:t>
            </a:r>
            <a:r>
              <a:rPr lang="en-US" sz="2000" dirty="0" smtClean="0">
                <a:solidFill>
                  <a:prstClr val="black"/>
                </a:solidFill>
              </a:rPr>
              <a:t> 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But </a:t>
            </a:r>
            <a:r>
              <a:rPr lang="en-US" sz="2000" dirty="0" smtClean="0">
                <a:solidFill>
                  <a:prstClr val="black"/>
                </a:solidFill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</a:rPr>
              <a:t>10 </a:t>
            </a:r>
            <a:r>
              <a:rPr lang="en-US" sz="2000" dirty="0">
                <a:solidFill>
                  <a:prstClr val="black"/>
                </a:solidFill>
              </a:rPr>
              <a:t>= 0, so we don’t add anything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897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What would we do 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11</a:t>
            </a:r>
            <a:r>
              <a:rPr lang="en-US" sz="2000" dirty="0" smtClean="0">
                <a:solidFill>
                  <a:prstClr val="black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11 = 8 + 2 + 1,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8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endParaRPr lang="en-US" sz="2000" baseline="-25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But </a:t>
            </a:r>
            <a:r>
              <a:rPr lang="en-US" sz="2000" dirty="0" smtClean="0">
                <a:solidFill>
                  <a:prstClr val="black"/>
                </a:solidFill>
              </a:rPr>
              <a:t>m</a:t>
            </a:r>
            <a:r>
              <a:rPr lang="en-US" sz="2000" baseline="-25000" dirty="0" smtClean="0">
                <a:solidFill>
                  <a:prstClr val="black"/>
                </a:solidFill>
              </a:rPr>
              <a:t>11 </a:t>
            </a:r>
            <a:r>
              <a:rPr lang="en-US" sz="2000" dirty="0">
                <a:solidFill>
                  <a:prstClr val="black"/>
                </a:solidFill>
              </a:rPr>
              <a:t>= 0, so we don’t add </a:t>
            </a:r>
            <a:r>
              <a:rPr lang="en-US" sz="2000" dirty="0" smtClean="0">
                <a:solidFill>
                  <a:prstClr val="black"/>
                </a:solidFill>
              </a:rPr>
              <a:t>anything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1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Now we add up all of the parity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What would each one be? (Even parity)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Now we add up all of the parity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would each one be? (Even parity)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Now we add up all of the parity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would each one be? (Even parity)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Now we add up all of the parity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would each one be? (Even parity)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599" y="4701295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0 1 1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Now we add up all of the parity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would each one be? (Even parity)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8" y="5310774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4506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85803" y="438253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85802" y="401320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88507" y="4350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64506" y="401594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85803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8506" y="396927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44993" y="4442945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64505" y="3657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Detection/Correction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98" y="0"/>
            <a:ext cx="2879002" cy="212566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to know when there are errors in communication</a:t>
            </a:r>
          </a:p>
          <a:p>
            <a:r>
              <a:rPr lang="en-US" dirty="0" smtClean="0"/>
              <a:t>Correcting errors would be even better! Why?</a:t>
            </a:r>
          </a:p>
          <a:p>
            <a:pPr lvl="1"/>
            <a:r>
              <a:rPr lang="en-US" dirty="0" smtClean="0"/>
              <a:t>It’d save lots of time</a:t>
            </a:r>
          </a:p>
          <a:p>
            <a:r>
              <a:rPr lang="en-US" dirty="0" smtClean="0"/>
              <a:t>What are some ways we can correct errors?</a:t>
            </a:r>
          </a:p>
          <a:p>
            <a:pPr lvl="1"/>
            <a:r>
              <a:rPr lang="en-US" dirty="0" smtClean="0"/>
              <a:t>Send data multiple times</a:t>
            </a:r>
          </a:p>
          <a:p>
            <a:pPr lvl="1"/>
            <a:r>
              <a:rPr lang="en-US" dirty="0" smtClean="0"/>
              <a:t>Send longer symbols</a:t>
            </a:r>
          </a:p>
          <a:p>
            <a:pPr lvl="1"/>
            <a:r>
              <a:rPr lang="en-US" dirty="0" smtClean="0"/>
              <a:t>Send data with the payload that’s a function of the payload</a:t>
            </a:r>
          </a:p>
          <a:p>
            <a:pPr lvl="2"/>
            <a:r>
              <a:rPr lang="en-US" dirty="0" smtClean="0"/>
              <a:t>E.g., parity bits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So </a:t>
            </a:r>
            <a:r>
              <a:rPr lang="en-US" sz="2000" dirty="0"/>
              <a:t>we get </a:t>
            </a:r>
            <a:r>
              <a:rPr lang="en-US" sz="2000" dirty="0" smtClean="0"/>
              <a:t>11100111100 as our bit string to send</a:t>
            </a:r>
          </a:p>
          <a:p>
            <a:r>
              <a:rPr lang="en-US" sz="2000" dirty="0" smtClean="0"/>
              <a:t>The receiver can recalculate the parity bits and make sure they match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275616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1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Syndromes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The </a:t>
            </a:r>
            <a:r>
              <a:rPr lang="en-US" sz="2400" dirty="0"/>
              <a:t>sender sent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11100111100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but what if we received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11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00111100 ?</a:t>
            </a:r>
          </a:p>
          <a:p>
            <a:pPr marL="0" indent="0" algn="ctr">
              <a:buNone/>
            </a:pPr>
            <a:r>
              <a:rPr lang="en-US" sz="2400" dirty="0" smtClean="0"/>
              <a:t>Can we correct this?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09913"/>
            <a:ext cx="2472131" cy="16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Syndromes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09913"/>
            <a:ext cx="2472131" cy="1648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423" y="3048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1 1 0 0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0 1 1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1 0 0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222" y="3657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720" y="1708666"/>
            <a:ext cx="674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Recalculate parity bits and you get the numbers in blue: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9731" y="2463225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0 0   0       1</a:t>
            </a:r>
            <a:endParaRPr lang="en-US" sz="3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419600"/>
            <a:ext cx="662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know there’s an error because we didn’t get 1101)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Syndromes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09913"/>
            <a:ext cx="2472131" cy="1648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4423" y="3048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1 1 0 0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0 1 1 </a:t>
            </a:r>
            <a:r>
              <a:rPr lang="en-US" sz="32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1 0 0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222" y="3657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720" y="1708666"/>
            <a:ext cx="674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calculated parity bits to parity bits in received data: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9731" y="2463225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0 0   0       1</a:t>
            </a:r>
            <a:endParaRPr lang="en-US" sz="3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633" y="2073879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=1  =1    =0               =0</a:t>
            </a:r>
            <a:endParaRPr lang="en-US" sz="2400" dirty="0">
              <a:solidFill>
                <a:srgbClr val="002060"/>
              </a:solidFill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267200"/>
            <a:ext cx="676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reverse the sum and it will tell you the bit in error:</a:t>
            </a:r>
          </a:p>
          <a:p>
            <a:r>
              <a:rPr lang="en-US" dirty="0"/>
              <a:t>	</a:t>
            </a:r>
            <a:r>
              <a:rPr lang="en-US" dirty="0" smtClean="0"/>
              <a:t>0011 -&gt; third bit is wrong!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you try! Decode this ASCII message (0b1000001 = 65 = ‘A’)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350532"/>
            <a:ext cx="33473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1011 0101 000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1111 0011 001</a:t>
            </a:r>
          </a:p>
          <a:p>
            <a:endParaRPr lang="en-US" sz="3200" dirty="0"/>
          </a:p>
          <a:p>
            <a:r>
              <a:rPr lang="en-US" sz="3200" dirty="0" smtClean="0"/>
              <a:t>1100 0001 111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330" y="1981200"/>
            <a:ext cx="3742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may be bit errors!</a:t>
            </a:r>
            <a:br>
              <a:rPr lang="en-US" dirty="0" smtClean="0"/>
            </a:br>
            <a:r>
              <a:rPr lang="en-US" dirty="0" smtClean="0"/>
              <a:t>Assume each line encodes</a:t>
            </a:r>
            <a:br>
              <a:rPr lang="en-US" dirty="0" smtClean="0"/>
            </a:br>
            <a:r>
              <a:rPr lang="en-US" dirty="0" smtClean="0"/>
              <a:t>one byte of message data.</a:t>
            </a:r>
            <a:br>
              <a:rPr lang="en-US" dirty="0" smtClean="0"/>
            </a:br>
            <a:r>
              <a:rPr lang="en-US" dirty="0" smtClean="0"/>
              <a:t>(I.e., pad with a leading zero.)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15" y="4419600"/>
            <a:ext cx="332232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6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fablog.org/cute%20p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50" y="4546858"/>
            <a:ext cx="1899602" cy="12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9893" y="1523998"/>
            <a:ext cx="33473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1011 0101 000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1111 0011 001</a:t>
            </a:r>
          </a:p>
          <a:p>
            <a:endParaRPr lang="en-US" sz="3200" dirty="0"/>
          </a:p>
          <a:p>
            <a:r>
              <a:rPr lang="en-US" sz="3200" dirty="0" smtClean="0"/>
              <a:t>1100 0001 111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6693" y="1524000"/>
            <a:ext cx="33473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1011 010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000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1111 0011 001</a:t>
            </a:r>
          </a:p>
          <a:p>
            <a:endParaRPr lang="en-US" sz="3200" dirty="0"/>
          </a:p>
          <a:p>
            <a:r>
              <a:rPr lang="en-US" sz="3200" dirty="0" smtClean="0"/>
              <a:t>11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0 0001 111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41293" y="2801272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41292" y="201346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Correct</a:t>
            </a:r>
            <a:br>
              <a:rPr lang="en-US" dirty="0" smtClean="0"/>
            </a:br>
            <a:r>
              <a:rPr lang="en-US" dirty="0" smtClean="0"/>
              <a:t>errors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28686" y="4013458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9627" y="4095492"/>
            <a:ext cx="260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message bits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800600"/>
            <a:ext cx="190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1010 000</a:t>
            </a:r>
            <a:br>
              <a:rPr lang="en-US" sz="2800" dirty="0" smtClean="0"/>
            </a:br>
            <a:r>
              <a:rPr lang="en-US" sz="2800" dirty="0" smtClean="0"/>
              <a:t>1001 001</a:t>
            </a:r>
          </a:p>
          <a:p>
            <a:r>
              <a:rPr lang="en-US" sz="2800" dirty="0" smtClean="0"/>
              <a:t>1000 111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3657600" y="5493097"/>
            <a:ext cx="27432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41292" y="5105400"/>
            <a:ext cx="21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to ASCII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399" y="5954762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5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4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Bits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437335"/>
            <a:ext cx="7467601" cy="5115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1800" dirty="0" smtClean="0"/>
              <a:t>Problem</a:t>
            </a:r>
          </a:p>
          <a:p>
            <a:pPr lvl="3"/>
            <a:r>
              <a:rPr lang="en-US" sz="1600" dirty="0" smtClean="0"/>
              <a:t>We want to send 1101</a:t>
            </a:r>
          </a:p>
          <a:p>
            <a:pPr lvl="3"/>
            <a:r>
              <a:rPr lang="en-US" sz="1600" dirty="0" smtClean="0"/>
              <a:t>Last bit gets flipped</a:t>
            </a:r>
          </a:p>
          <a:p>
            <a:pPr lvl="3"/>
            <a:r>
              <a:rPr lang="en-US" sz="1600" dirty="0" smtClean="0"/>
              <a:t>1100 is sent instead</a:t>
            </a:r>
          </a:p>
          <a:p>
            <a:pPr lvl="2"/>
            <a:r>
              <a:rPr lang="en-US" sz="1800" dirty="0" smtClean="0"/>
              <a:t>How can we detect this?</a:t>
            </a:r>
          </a:p>
          <a:p>
            <a:pPr lvl="3"/>
            <a:r>
              <a:rPr lang="en-US" sz="1600" dirty="0" smtClean="0"/>
              <a:t>Add another bit at the end: the sum (without carry) of all the bits</a:t>
            </a:r>
          </a:p>
          <a:p>
            <a:pPr lvl="3"/>
            <a:r>
              <a:rPr lang="en-US" sz="1600" dirty="0" smtClean="0"/>
              <a:t>So instead of 1101 we send…</a:t>
            </a:r>
          </a:p>
          <a:p>
            <a:pPr lvl="4"/>
            <a:r>
              <a:rPr lang="en-US" sz="1600" dirty="0" smtClean="0"/>
              <a:t>1101</a:t>
            </a:r>
            <a:r>
              <a:rPr lang="en-US" sz="1600" b="1" dirty="0" smtClean="0"/>
              <a:t>1</a:t>
            </a:r>
          </a:p>
          <a:p>
            <a:pPr lvl="3"/>
            <a:r>
              <a:rPr lang="en-US" sz="1600" dirty="0" smtClean="0"/>
              <a:t>If 1100</a:t>
            </a:r>
            <a:r>
              <a:rPr lang="en-US" sz="1600" b="1" dirty="0" smtClean="0"/>
              <a:t>1</a:t>
            </a:r>
            <a:r>
              <a:rPr lang="en-US" sz="1600" dirty="0" smtClean="0"/>
              <a:t> is received, we know that it’s wrong—how?</a:t>
            </a:r>
          </a:p>
          <a:p>
            <a:pPr lvl="4"/>
            <a:r>
              <a:rPr lang="en-US" sz="1600" dirty="0" smtClean="0"/>
              <a:t>The parity bit for 1100 should be 0, but it’s not… something was flipped!</a:t>
            </a:r>
          </a:p>
          <a:p>
            <a:pPr lvl="3"/>
            <a:r>
              <a:rPr lang="en-US" sz="1600" dirty="0" smtClean="0"/>
              <a:t>Even and odd parity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638755" cy="256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Detection/Correction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Parity bits don’t let us correct errors (by themselves)</a:t>
            </a:r>
          </a:p>
          <a:p>
            <a:r>
              <a:rPr lang="en-US" dirty="0" smtClean="0"/>
              <a:t>Can we do any better?</a:t>
            </a:r>
          </a:p>
          <a:p>
            <a:r>
              <a:rPr lang="en-US" dirty="0" smtClean="0"/>
              <a:t>What’s the best way to detect and correct?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85197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1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Hamming</a:t>
            </a:r>
          </a:p>
          <a:p>
            <a:r>
              <a:rPr lang="en-US" dirty="0" smtClean="0"/>
              <a:t>Worked at Bell Labs</a:t>
            </a:r>
          </a:p>
          <a:p>
            <a:r>
              <a:rPr lang="en-US" dirty="0" smtClean="0"/>
              <a:t>Developed Hamming Codes to save time on</a:t>
            </a:r>
            <a:br>
              <a:rPr lang="en-US" dirty="0" smtClean="0"/>
            </a:br>
            <a:r>
              <a:rPr lang="en-US" dirty="0" err="1" smtClean="0"/>
              <a:t>punchcard</a:t>
            </a:r>
            <a:r>
              <a:rPr lang="en-US" dirty="0" smtClean="0"/>
              <a:t> reading errors</a:t>
            </a:r>
          </a:p>
          <a:p>
            <a:r>
              <a:rPr lang="en-US" dirty="0" smtClean="0"/>
              <a:t>Mixed message bits and parity bits to detect and correct specific errors</a:t>
            </a:r>
          </a:p>
          <a:p>
            <a:r>
              <a:rPr lang="en-US" dirty="0" smtClean="0"/>
              <a:t>Hamming codes now used for network communications as well as hard drive RAIDs</a:t>
            </a:r>
            <a:endParaRPr lang="en-US" dirty="0"/>
          </a:p>
        </p:txBody>
      </p:sp>
      <p:pic>
        <p:nvPicPr>
          <p:cNvPr id="4098" name="Picture 2" descr="http://upload.wikimedia.org/wikipedia/en/0/08/Richard_Ha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812564" cy="23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35" y="1524000"/>
            <a:ext cx="23469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199" y="4217828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00100101100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74324" y="4716162"/>
            <a:ext cx="0" cy="75999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27638" y="4716161"/>
            <a:ext cx="0" cy="75999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09551" y="4716160"/>
            <a:ext cx="0" cy="75999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35426" y="5562600"/>
            <a:ext cx="549586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Bits in 1, 2, 4, 8, etc. positions are parity bits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048000" y="3639065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91680" y="3632886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38151" y="3622590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46220" y="3630210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28967" y="3620529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76102" y="3653480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99134" y="3674075"/>
            <a:ext cx="0" cy="6364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0" y="3119399"/>
            <a:ext cx="383677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other bits are message bits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290060" y="4716160"/>
            <a:ext cx="0" cy="75999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8200" y="1828800"/>
            <a:ext cx="559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We want to send 1011100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We put its message bits into the non-2</a:t>
            </a:r>
            <a:r>
              <a:rPr lang="en-US" sz="2000" baseline="30000" dirty="0" smtClean="0">
                <a:solidFill>
                  <a:prstClr val="black"/>
                </a:solidFill>
              </a:rPr>
              <a:t>n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places, like so: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810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399" y="4419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810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61479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Each message bit is added to the parity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bits that sum up to that message bit’s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m</a:t>
            </a:r>
            <a:r>
              <a:rPr lang="en-US" sz="2000" baseline="-25000" dirty="0" smtClean="0">
                <a:solidFill>
                  <a:prstClr val="black"/>
                </a:solidFill>
              </a:rPr>
              <a:t>3</a:t>
            </a:r>
            <a:r>
              <a:rPr lang="en-US" sz="2000" dirty="0" smtClean="0">
                <a:solidFill>
                  <a:prstClr val="black"/>
                </a:solidFill>
              </a:rPr>
              <a:t>, 3 = 2 + 1,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  <a:r>
              <a:rPr lang="en-US" sz="2000" dirty="0" smtClean="0">
                <a:solidFill>
                  <a:prstClr val="black"/>
                </a:solidFill>
              </a:rPr>
              <a:t> 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  <a:endParaRPr lang="en-US" sz="2000" baseline="-25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9" y="4419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399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16696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Codes: How They Work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15" y="1524000"/>
            <a:ext cx="20116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3810000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? 1 ? 0 1 1 ? 1 0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200" y="1828800"/>
            <a:ext cx="5897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m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 smtClean="0">
                <a:solidFill>
                  <a:prstClr val="black"/>
                </a:solidFill>
              </a:rPr>
              <a:t>, 5 = 4 + 1, so we add to p</a:t>
            </a:r>
            <a:r>
              <a:rPr lang="en-US" sz="2000" baseline="-25000" dirty="0" smtClean="0">
                <a:solidFill>
                  <a:prstClr val="black"/>
                </a:solidFill>
              </a:rPr>
              <a:t>4</a:t>
            </a:r>
            <a:r>
              <a:rPr lang="en-US" sz="2000" dirty="0" smtClean="0">
                <a:solidFill>
                  <a:prstClr val="black"/>
                </a:solidFill>
              </a:rPr>
              <a:t> and p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But m</a:t>
            </a:r>
            <a:r>
              <a:rPr lang="en-US" sz="2000" baseline="-25000" dirty="0" smtClean="0">
                <a:solidFill>
                  <a:prstClr val="black"/>
                </a:solidFill>
              </a:rPr>
              <a:t>5 </a:t>
            </a:r>
            <a:r>
              <a:rPr lang="en-US" sz="2000" dirty="0" smtClean="0">
                <a:solidFill>
                  <a:prstClr val="black"/>
                </a:solidFill>
              </a:rPr>
              <a:t>= 0, so we don’t add anything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399" y="4419479"/>
            <a:ext cx="601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400" baseline="-25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399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16696" y="3581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196</TotalTime>
  <Words>1186</Words>
  <Application>Microsoft Office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Trebuchet MS</vt:lpstr>
      <vt:lpstr>Verdana</vt:lpstr>
      <vt:lpstr>Wingdings 2</vt:lpstr>
      <vt:lpstr>Spring</vt:lpstr>
      <vt:lpstr>Hamming It Up with Hamming Codes</vt:lpstr>
      <vt:lpstr>Error Detection/Correction</vt:lpstr>
      <vt:lpstr>Parity Bits</vt:lpstr>
      <vt:lpstr>Error Detection/Correction</vt:lpstr>
      <vt:lpstr>Hamming Codes: Background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Codes: How They Work</vt:lpstr>
      <vt:lpstr>Hamming Codes</vt:lpstr>
      <vt:lpstr>Error Syndromes</vt:lpstr>
      <vt:lpstr>Error Syndromes</vt:lpstr>
      <vt:lpstr>Error Syndromes</vt:lpstr>
      <vt:lpstr>Now, you try! Decode this ASCII message (0b1000001 = 65 = ‘A’)</vt:lpstr>
      <vt:lpstr>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Hamming It Up with Hamming Codes</dc:title>
  <dc:creator>Nat</dc:creator>
  <cp:lastModifiedBy>Nathaniel Guy</cp:lastModifiedBy>
  <cp:revision>21</cp:revision>
  <dcterms:created xsi:type="dcterms:W3CDTF">2014-04-17T04:45:10Z</dcterms:created>
  <dcterms:modified xsi:type="dcterms:W3CDTF">2014-04-18T19:29:04Z</dcterms:modified>
</cp:coreProperties>
</file>